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0" r:id="rId1"/>
  </p:sldMasterIdLst>
  <p:sldIdLst>
    <p:sldId id="256" r:id="rId2"/>
    <p:sldId id="257" r:id="rId3"/>
    <p:sldId id="258" r:id="rId4"/>
    <p:sldId id="408" r:id="rId5"/>
    <p:sldId id="409" r:id="rId6"/>
    <p:sldId id="410" r:id="rId7"/>
    <p:sldId id="349" r:id="rId8"/>
    <p:sldId id="350" r:id="rId9"/>
    <p:sldId id="352" r:id="rId10"/>
    <p:sldId id="351" r:id="rId11"/>
    <p:sldId id="353" r:id="rId12"/>
    <p:sldId id="259" r:id="rId13"/>
    <p:sldId id="260" r:id="rId14"/>
    <p:sldId id="261" r:id="rId15"/>
    <p:sldId id="354" r:id="rId16"/>
    <p:sldId id="355" r:id="rId17"/>
    <p:sldId id="356" r:id="rId18"/>
    <p:sldId id="364" r:id="rId19"/>
    <p:sldId id="357" r:id="rId20"/>
    <p:sldId id="359" r:id="rId21"/>
    <p:sldId id="360" r:id="rId22"/>
    <p:sldId id="361" r:id="rId23"/>
    <p:sldId id="362" r:id="rId24"/>
    <p:sldId id="363" r:id="rId25"/>
    <p:sldId id="358" r:id="rId26"/>
    <p:sldId id="365" r:id="rId27"/>
    <p:sldId id="366" r:id="rId28"/>
    <p:sldId id="367" r:id="rId29"/>
    <p:sldId id="368" r:id="rId30"/>
    <p:sldId id="369" r:id="rId31"/>
    <p:sldId id="370" r:id="rId32"/>
    <p:sldId id="372" r:id="rId33"/>
    <p:sldId id="371" r:id="rId34"/>
    <p:sldId id="373" r:id="rId35"/>
    <p:sldId id="374" r:id="rId36"/>
    <p:sldId id="376" r:id="rId37"/>
    <p:sldId id="375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8" r:id="rId50"/>
    <p:sldId id="393" r:id="rId51"/>
    <p:sldId id="394" r:id="rId52"/>
    <p:sldId id="395" r:id="rId53"/>
    <p:sldId id="390" r:id="rId54"/>
    <p:sldId id="389" r:id="rId55"/>
    <p:sldId id="391" r:id="rId56"/>
    <p:sldId id="392" r:id="rId57"/>
    <p:sldId id="396" r:id="rId58"/>
    <p:sldId id="397" r:id="rId59"/>
    <p:sldId id="398" r:id="rId60"/>
    <p:sldId id="399" r:id="rId61"/>
    <p:sldId id="400" r:id="rId62"/>
    <p:sldId id="401" r:id="rId63"/>
    <p:sldId id="402" r:id="rId64"/>
    <p:sldId id="403" r:id="rId65"/>
    <p:sldId id="404" r:id="rId66"/>
    <p:sldId id="405" r:id="rId67"/>
    <p:sldId id="406" r:id="rId68"/>
    <p:sldId id="407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307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9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26134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0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868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26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45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68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8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18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4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6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05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3744-B482-46C2-83C9-81CA9822BC3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33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  <p:sldLayoutId id="2147483804" r:id="rId14"/>
    <p:sldLayoutId id="2147483805" r:id="rId15"/>
    <p:sldLayoutId id="21474838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AE10B-8C8A-44ED-918E-82F2F9C2B9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FA19F-2E3F-452A-8F6D-AADF402A0D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 Mushroom Farm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06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 โรงเรือนที่ใช้สำหรับเพาะเห็ด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3.1  ออกแบบโรงเรือนสำหรับเพาะเห็ดขนาด 200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x150x210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เซนติเมตรเป็นโรงเรือนแบบปิดสามารถควบคุมอุณหภูมิความชื้นและแสงสว่างได้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3.2  ใช้ก้อนเห็ดนางฟ้าที่เชื้อเดินเต็มก้อนมาทำการทดลอง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เป็นไมโครคอนโทรลเลอร์ในการควบคุมระบบภายในโรงเรือนเพาะเห็ด</a:t>
            </a:r>
          </a:p>
        </p:txBody>
      </p:sp>
    </p:spTree>
    <p:extLst>
      <p:ext uri="{BB962C8B-B14F-4D97-AF65-F5344CB8AC3E}">
        <p14:creationId xmlns:p14="http://schemas.microsoft.com/office/powerpoint/2010/main" val="359966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>
            <a:extLst>
              <a:ext uri="{FF2B5EF4-FFF2-40B4-BE49-F238E27FC236}">
                <a16:creationId xmlns:a16="http://schemas.microsoft.com/office/drawing/2014/main" id="{2BA0AFB1-F2B1-4730-8FD6-49B79E10E7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4643"/>
          <a:stretch/>
        </p:blipFill>
        <p:spPr bwMode="auto">
          <a:xfrm>
            <a:off x="465413" y="1517828"/>
            <a:ext cx="10197249" cy="4481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71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ฮาร์ดแวร์ระบบควบคุมสภาพแวดล้อมภายในโรงเรือนเพาะเห็ด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2736" y="1544111"/>
            <a:ext cx="7626527" cy="476127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18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87C0AB-AB48-44A2-B32B-45A33CA2E7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6">
            <a:extLst>
              <a:ext uri="{FF2B5EF4-FFF2-40B4-BE49-F238E27FC236}">
                <a16:creationId xmlns:a16="http://schemas.microsoft.com/office/drawing/2014/main" id="{345A3A4D-D860-4F4E-AFFE-49F57E0820B6}"/>
              </a:ext>
            </a:extLst>
          </p:cNvPr>
          <p:cNvPicPr/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141" r="12527" b="4955"/>
          <a:stretch/>
        </p:blipFill>
        <p:spPr bwMode="auto">
          <a:xfrm>
            <a:off x="748219" y="1950720"/>
            <a:ext cx="4078085" cy="39458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BFFDCE8-96D3-461A-8B2B-46AF2D06D237}"/>
              </a:ext>
            </a:extLst>
          </p:cNvPr>
          <p:cNvSpPr txBox="1"/>
          <p:nvPr/>
        </p:nvSpPr>
        <p:spPr>
          <a:xfrm>
            <a:off x="5597494" y="1950719"/>
            <a:ext cx="52243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ตรวจสอบสถานะการทำงาน ของ พัดลมระบายอากาศ ปั๊มพ่นหมอก ว่าทำงานจริงตามที่ควบคุมหรือไม่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นำตัวต้านทานที่มีค่าความต้านทาน 0.05 โอห์ม มาต่ออนุกรมกับ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จากนั้นนำค่าแรงดันตกคร่อมตัวต้านทานมาขยายแรงดันโดยใช้วงจรขยายวงจรขยายแบบไม่กลับ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เฟส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Non-inverting Amplifier)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เพื่อให้ไมโครคอนโทรลเลอร์สามารถอ่านค่าแรงดันได้</a:t>
            </a:r>
          </a:p>
        </p:txBody>
      </p:sp>
    </p:spTree>
    <p:extLst>
      <p:ext uri="{BB962C8B-B14F-4D97-AF65-F5344CB8AC3E}">
        <p14:creationId xmlns:p14="http://schemas.microsoft.com/office/powerpoint/2010/main" val="146603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936F10-3DD6-44CF-93E3-4AC095ABB3F8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621882" y="1665978"/>
            <a:ext cx="4353786" cy="4165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B2CD-5355-4B47-9966-B3565F5116A2}"/>
              </a:ext>
            </a:extLst>
          </p:cNvPr>
          <p:cNvSpPr txBox="1"/>
          <p:nvPr/>
        </p:nvSpPr>
        <p:spPr>
          <a:xfrm>
            <a:off x="5468645" y="1541690"/>
            <a:ext cx="532660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รายละเอียดทางเทคนิคของพัดลมระบายอากาศ มีดังต่อไปนี้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DC 12V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6.6A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80W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3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คำนวณหาอัตราการขยายของวงจร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  <a:endParaRPr lang="en-US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𝑉𝑜𝑢𝑡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𝑉𝑖𝑛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9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.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den>
                    </m:f>
                  </m:oMath>
                </a14:m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th-TH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  10.1 เท่า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5" y="1526325"/>
                <a:ext cx="4953740" cy="3745128"/>
              </a:xfrm>
              <a:prstGeom prst="rect">
                <a:avLst/>
              </a:prstGeom>
              <a:blipFill>
                <a:blip r:embed="rId3"/>
                <a:stretch>
                  <a:fillRect l="-4305" t="-2927" b="-3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1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คำนวณหาแรงดันตกคร่อมตัวต้านทาน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I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แรงดันตกคร่อมตัวต้านทาน </a:t>
                </a:r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Vin =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(6.6)(0.05)</a:t>
                </a:r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แรงดันตกคร่องตัวต้านทานตรวจสอบกระแส (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Vin)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มีค่าเท่ากับ 0.33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4" y="1526325"/>
                <a:ext cx="6356412" cy="3911455"/>
              </a:xfrm>
              <a:prstGeom prst="rect">
                <a:avLst/>
              </a:prstGeom>
              <a:blipFill>
                <a:blip r:embed="rId3"/>
                <a:stretch>
                  <a:fillRect l="-3356" t="-2804" r="-1726" b="-3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5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คำนวณหาแรงดันเอาท์พุทของวงจรเมื่อใช้งานกับพัดลมระบายอากาศ 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𝑉𝑖𝑛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28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800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9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.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0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.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33</m:t>
                    </m:r>
                  </m:oMath>
                </a14:m>
                <a:endParaRPr lang="th-T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ดังนั้น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แรงดันเอาท์พุทของวงจรเมื่อใช้งานกับพัดลมระบายอากาศ (</a:t>
                </a:r>
                <a:r>
                  <a:rPr lang="en-US" sz="2800" dirty="0" err="1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Vout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เท่ากับ 3.33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3" y="1419793"/>
                <a:ext cx="5308847" cy="4785669"/>
              </a:xfrm>
              <a:prstGeom prst="rect">
                <a:avLst/>
              </a:prstGeom>
              <a:blipFill>
                <a:blip r:embed="rId3"/>
                <a:stretch>
                  <a:fillRect l="-4018" t="-2293" b="-2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63474" y="1541690"/>
            <a:ext cx="4171930" cy="45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58674-BD2F-43F1-950C-A3E7EB9AD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การอ่านค่าแรงดันเอาท์พุทจากวงจรตัวต้านทานตรวจสอบกระแส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0263-2027-4FD7-8B16-10D1F9CD4668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8542" y="1491296"/>
            <a:ext cx="7083108" cy="50131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646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5F78-FA6F-4BD4-8990-2D1845554814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77334" y="1464569"/>
            <a:ext cx="4520738" cy="392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618A-F71E-4E05-A99F-4B5E6B9F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5894"/>
          <a:stretch/>
        </p:blipFill>
        <p:spPr>
          <a:xfrm>
            <a:off x="5820792" y="1464569"/>
            <a:ext cx="4761008" cy="392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7C8F-E1F6-4E67-87FE-62164D81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60390"/>
            <a:ext cx="8596668" cy="5759117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นายนรินทร   สอนชัยภูมิ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นายวรรณณรงค์   สถิตวิทยกูล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1958DE-CDA2-4F09-99D6-166269833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375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BH1750FVI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61577-8AF7-4070-B713-10558B50FF97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968" b="5420"/>
          <a:stretch/>
        </p:blipFill>
        <p:spPr bwMode="auto">
          <a:xfrm>
            <a:off x="442138" y="2086005"/>
            <a:ext cx="5088346" cy="3307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C406A-33FB-4C23-872E-D083CF4C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005"/>
            <a:ext cx="5077976" cy="330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2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E85A6-D6D0-4B70-92D3-004ED8BBC279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07636" y="1735750"/>
            <a:ext cx="8576728" cy="424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76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การควบคุมพัดลมและปั๊มพ่นหมอกในโหมดการทำงานแบบอัตโนมัติ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23EBD-BAB9-4EC4-811C-D47A5C31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268055"/>
              </p:ext>
            </p:extLst>
          </p:nvPr>
        </p:nvGraphicFramePr>
        <p:xfrm>
          <a:off x="2352583" y="1473923"/>
          <a:ext cx="5833977" cy="4565650"/>
        </p:xfrm>
        <a:graphic>
          <a:graphicData uri="http://schemas.openxmlformats.org/drawingml/2006/table">
            <a:tbl>
              <a:tblPr firstRow="1" firstCol="1" bandRow="1"/>
              <a:tblGrid>
                <a:gridCol w="1518081">
                  <a:extLst>
                    <a:ext uri="{9D8B030D-6E8A-4147-A177-3AD203B41FA5}">
                      <a16:colId xmlns:a16="http://schemas.microsoft.com/office/drawing/2014/main" val="2451934981"/>
                    </a:ext>
                  </a:extLst>
                </a:gridCol>
                <a:gridCol w="1575236">
                  <a:extLst>
                    <a:ext uri="{9D8B030D-6E8A-4147-A177-3AD203B41FA5}">
                      <a16:colId xmlns:a16="http://schemas.microsoft.com/office/drawing/2014/main" val="122196292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8166180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656895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23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5610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32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85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207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1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67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0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445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908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43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96EB-F09E-4E61-AE46-7D19AF2E9AF2}"/>
              </a:ext>
            </a:extLst>
          </p:cNvPr>
          <p:cNvPicPr/>
          <p:nvPr/>
        </p:nvPicPr>
        <p:blipFill rotWithShape="1">
          <a:blip r:embed="rId3">
            <a:grayscl/>
          </a:blip>
          <a:srcRect t="3496" b="4808"/>
          <a:stretch/>
        </p:blipFill>
        <p:spPr bwMode="auto">
          <a:xfrm>
            <a:off x="677333" y="1729263"/>
            <a:ext cx="4123225" cy="3399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F86A7-D302-419A-98B9-D659358FF85A}"/>
              </a:ext>
            </a:extLst>
          </p:cNvPr>
          <p:cNvSpPr txBox="1"/>
          <p:nvPr/>
        </p:nvSpPr>
        <p:spPr>
          <a:xfrm>
            <a:off x="2108003" y="534352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B35EF-96DE-4413-88A6-D98840516E4F}"/>
              </a:ext>
            </a:extLst>
          </p:cNvPr>
          <p:cNvSpPr txBox="1"/>
          <p:nvPr/>
        </p:nvSpPr>
        <p:spPr>
          <a:xfrm>
            <a:off x="4647621" y="1609298"/>
            <a:ext cx="6105524" cy="4103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   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จากสูตร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V =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+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 =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+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           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(V -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) /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แทนค่า    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(12V – 3.2V) / 20mA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440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Ω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167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730C2-CA14-4F6E-AB3C-B0E6A46FF87B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292327" y="1541143"/>
            <a:ext cx="4629863" cy="47072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126791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C5BF-3BD8-4313-8781-1F477274B751}"/>
              </a:ext>
            </a:extLst>
          </p:cNvPr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77333" y="1541144"/>
            <a:ext cx="6406496" cy="47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6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36" y="1408744"/>
            <a:ext cx="7626527" cy="503200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95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83994-F1A4-4293-B513-3D43C954BF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687" r="14861" b="15209"/>
          <a:stretch/>
        </p:blipFill>
        <p:spPr bwMode="auto">
          <a:xfrm>
            <a:off x="677335" y="1568049"/>
            <a:ext cx="3743746" cy="4353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F73E8-E269-471F-98AF-674CB50B0A1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604" r="5139" b="22187"/>
          <a:stretch/>
        </p:blipFill>
        <p:spPr bwMode="auto">
          <a:xfrm>
            <a:off x="4908749" y="1612900"/>
            <a:ext cx="4625867" cy="4308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51483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027C2-D18F-47AB-9563-A24A99335A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6764"/>
          <a:stretch/>
        </p:blipFill>
        <p:spPr bwMode="auto">
          <a:xfrm>
            <a:off x="677334" y="1569281"/>
            <a:ext cx="4458036" cy="4537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BAA7-4231-4130-A092-DB3AE72B67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083" r="4723" b="17396"/>
          <a:stretch/>
        </p:blipFill>
        <p:spPr bwMode="auto">
          <a:xfrm>
            <a:off x="5626805" y="1569281"/>
            <a:ext cx="4138632" cy="45370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154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306EE-75FC-4551-AF72-A05FA017BB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1" b="42708"/>
          <a:stretch/>
        </p:blipFill>
        <p:spPr bwMode="auto">
          <a:xfrm>
            <a:off x="661929" y="1662824"/>
            <a:ext cx="4851104" cy="4125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87D3-5901-4B4F-9DD8-38CA31868D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/>
          <a:stretch/>
        </p:blipFill>
        <p:spPr bwMode="auto">
          <a:xfrm>
            <a:off x="6215440" y="1662823"/>
            <a:ext cx="4109289" cy="4125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203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BE4D-56E5-49F0-B5F7-8B562495EA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r="-2953" b="-1293"/>
          <a:stretch/>
        </p:blipFill>
        <p:spPr bwMode="auto">
          <a:xfrm>
            <a:off x="1016069" y="1591256"/>
            <a:ext cx="3577701" cy="4670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386C3-95E5-451E-9E64-E85594669AE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5288100" y="1591256"/>
            <a:ext cx="5116331" cy="46571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07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AE90370-C380-4DE1-8077-126CCFDF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64" y="1270000"/>
            <a:ext cx="8547438" cy="532078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FAE2B41-171E-4F7C-91EE-C74BC585BF04}"/>
              </a:ext>
            </a:extLst>
          </p:cNvPr>
          <p:cNvSpPr txBox="1"/>
          <p:nvPr/>
        </p:nvSpPr>
        <p:spPr>
          <a:xfrm>
            <a:off x="4536564" y="4829830"/>
            <a:ext cx="1095172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63D65D6-5FCD-49CD-90A3-E86B9F6D7D11}"/>
              </a:ext>
            </a:extLst>
          </p:cNvPr>
          <p:cNvSpPr txBox="1"/>
          <p:nvPr/>
        </p:nvSpPr>
        <p:spPr>
          <a:xfrm>
            <a:off x="4488474" y="3934480"/>
            <a:ext cx="1143262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82511D2-00A7-4BC3-B7CC-F07712EE72EC}"/>
              </a:ext>
            </a:extLst>
          </p:cNvPr>
          <p:cNvSpPr txBox="1"/>
          <p:nvPr/>
        </p:nvSpPr>
        <p:spPr>
          <a:xfrm>
            <a:off x="4740947" y="3039130"/>
            <a:ext cx="686406" cy="52322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แสง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96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D79-B1C9-40D8-A877-79F3AB40F1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29" y="1680876"/>
            <a:ext cx="4875502" cy="4302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66F19-999F-4C04-8CAA-EEC2BBA6B2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8521" b="23511"/>
          <a:stretch/>
        </p:blipFill>
        <p:spPr bwMode="auto">
          <a:xfrm>
            <a:off x="6312245" y="1680876"/>
            <a:ext cx="3532661" cy="430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9579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4D4C-F577-4AF1-9CEB-E3F6BD319A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677334" y="1569371"/>
            <a:ext cx="3821334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1CEEC-7571-4EAF-BD15-3749EF592F5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 r="17482"/>
          <a:stretch/>
        </p:blipFill>
        <p:spPr bwMode="auto">
          <a:xfrm>
            <a:off x="5029835" y="1578424"/>
            <a:ext cx="4682336" cy="45384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77220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9031-3022-47C6-B6C7-95518B47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31391"/>
          <a:stretch/>
        </p:blipFill>
        <p:spPr>
          <a:xfrm>
            <a:off x="677333" y="1606859"/>
            <a:ext cx="3921299" cy="478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DFBE9-5FF9-48EB-BC05-EAA7AF0C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58" y="1571885"/>
            <a:ext cx="3639557" cy="48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76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50799-6B8F-4612-8EA2-240794114D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7960" y="2152967"/>
            <a:ext cx="6688727" cy="315245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92242-6F54-4D11-AA46-80A6B39170C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142832" y="1814485"/>
            <a:ext cx="2422481" cy="2205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93D1D-A422-49BD-88BA-514A52615B74}"/>
              </a:ext>
            </a:extLst>
          </p:cNvPr>
          <p:cNvCxnSpPr/>
          <p:nvPr/>
        </p:nvCxnSpPr>
        <p:spPr>
          <a:xfrm>
            <a:off x="2019300" y="3314700"/>
            <a:ext cx="1266825" cy="4144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06D7F-3729-46F4-B757-379037500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34" y="2763995"/>
            <a:ext cx="2159358" cy="16198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FCE8A-A120-499D-AF43-F0614D345F1B}"/>
              </a:ext>
            </a:extLst>
          </p:cNvPr>
          <p:cNvCxnSpPr/>
          <p:nvPr/>
        </p:nvCxnSpPr>
        <p:spPr>
          <a:xfrm flipH="1" flipV="1">
            <a:off x="9274002" y="4019549"/>
            <a:ext cx="1298748" cy="952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5AF440-7EB0-4CE4-B0D7-46268F427CFB}"/>
              </a:ext>
            </a:extLst>
          </p:cNvPr>
          <p:cNvPicPr/>
          <p:nvPr/>
        </p:nvPicPr>
        <p:blipFill rotWithShape="1">
          <a:blip r:embed="rId3"/>
          <a:srcRect b="927"/>
          <a:stretch/>
        </p:blipFill>
        <p:spPr bwMode="auto">
          <a:xfrm>
            <a:off x="677334" y="1270000"/>
            <a:ext cx="2016125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FD1BF-A350-416D-8157-A048FD1276D7}"/>
              </a:ext>
            </a:extLst>
          </p:cNvPr>
          <p:cNvPicPr/>
          <p:nvPr/>
        </p:nvPicPr>
        <p:blipFill rotWithShape="1">
          <a:blip r:embed="rId4"/>
          <a:srcRect b="884"/>
          <a:stretch/>
        </p:blipFill>
        <p:spPr bwMode="auto">
          <a:xfrm>
            <a:off x="3453764" y="1270000"/>
            <a:ext cx="4381843" cy="5482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33617C-02C7-4244-B862-A764F27D899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12" y="1930400"/>
            <a:ext cx="3075796" cy="392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3E04B-7AC1-4EA4-8628-D2EDB251E8B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80" y="1270000"/>
            <a:ext cx="4540544" cy="5464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8BC899-EBB3-4687-99FA-B2A414EAB500}"/>
              </a:ext>
            </a:extLst>
          </p:cNvPr>
          <p:cNvPicPr/>
          <p:nvPr/>
        </p:nvPicPr>
        <p:blipFill rotWithShape="1">
          <a:blip r:embed="rId4"/>
          <a:srcRect l="6061" t="2961" b="3184"/>
          <a:stretch/>
        </p:blipFill>
        <p:spPr bwMode="auto">
          <a:xfrm>
            <a:off x="6275322" y="1269999"/>
            <a:ext cx="2268603" cy="33153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34335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3573FB-231C-4FC2-8E84-5664D8CF89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5022391" cy="5464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7E1BA8-9342-402C-9DA1-9714FE4961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55556" r="7989"/>
          <a:stretch/>
        </p:blipFill>
        <p:spPr>
          <a:xfrm>
            <a:off x="6096001" y="1284287"/>
            <a:ext cx="3467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D955C-3245-43C0-A2E4-5A95B877D4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94102"/>
            <a:ext cx="3817620" cy="5463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91FCC-1E37-4573-BF99-9B859804A8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6"/>
          <a:stretch/>
        </p:blipFill>
        <p:spPr>
          <a:xfrm>
            <a:off x="4975668" y="1384576"/>
            <a:ext cx="5601185" cy="54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62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7965E-79E2-49E5-94C6-A1DD89AC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21945" r="7714"/>
          <a:stretch/>
        </p:blipFill>
        <p:spPr>
          <a:xfrm>
            <a:off x="752475" y="1270000"/>
            <a:ext cx="3619470" cy="5353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0F713-EFF3-4863-B62A-8708E210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15" y="1269999"/>
            <a:ext cx="4652162" cy="5353049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FD667B-F3B2-454B-AA8F-3D57A31DCA4A}"/>
              </a:ext>
            </a:extLst>
          </p:cNvPr>
          <p:cNvCxnSpPr/>
          <p:nvPr/>
        </p:nvCxnSpPr>
        <p:spPr>
          <a:xfrm flipH="1">
            <a:off x="2047875" y="4207285"/>
            <a:ext cx="2743200" cy="19458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4FF0C-A618-4F3C-A14F-03F6AB3084A3}"/>
              </a:ext>
            </a:extLst>
          </p:cNvPr>
          <p:cNvCxnSpPr>
            <a:cxnSpLocks/>
          </p:cNvCxnSpPr>
          <p:nvPr/>
        </p:nvCxnSpPr>
        <p:spPr>
          <a:xfrm>
            <a:off x="5514975" y="4207285"/>
            <a:ext cx="1362075" cy="164106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2AB48-6D81-450D-BE0C-26ED38D36559}"/>
              </a:ext>
            </a:extLst>
          </p:cNvPr>
          <p:cNvSpPr txBox="1"/>
          <p:nvPr/>
        </p:nvSpPr>
        <p:spPr>
          <a:xfrm>
            <a:off x="4371945" y="3253178"/>
            <a:ext cx="1917576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defTabSz="914400"/>
            <a:r>
              <a:rPr lang="th-TH" sz="2800" b="1" dirty="0">
                <a:solidFill>
                  <a:schemeClr val="accent5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chemeClr val="accent5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49450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D5C65-1C0B-4BB6-9EE1-4B643B873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6C46-ACF2-4A68-8244-95322EC85921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STA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0A5F0-4D8C-4DB8-BEA7-605F7F88E876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FEA3B-4FBE-484D-8F08-878AB02C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69BD20-1B64-4916-90A3-822C7049AC4B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Mushroom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6371-F5F0-47B3-8A08-42712EDAE6FF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21697A-F02A-4A99-B0EE-4012BB0DA3A2}"/>
              </a:ext>
            </a:extLst>
          </p:cNvPr>
          <p:cNvCxnSpPr/>
          <p:nvPr/>
        </p:nvCxnSpPr>
        <p:spPr>
          <a:xfrm flipH="1">
            <a:off x="3959441" y="3932808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2D5101-C672-466A-99C1-D3628B0FD930}"/>
              </a:ext>
            </a:extLst>
          </p:cNvPr>
          <p:cNvSpPr txBox="1"/>
          <p:nvPr/>
        </p:nvSpPr>
        <p:spPr>
          <a:xfrm>
            <a:off x="5629727" y="357992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X1M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0DF32-082A-4345-B386-07C61E359C23}"/>
              </a:ext>
            </a:extLst>
          </p:cNvPr>
          <p:cNvCxnSpPr/>
          <p:nvPr/>
        </p:nvCxnSpPr>
        <p:spPr>
          <a:xfrm>
            <a:off x="3959441" y="3124940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B02944-A115-496F-A82E-5078CE96066F}"/>
              </a:ext>
            </a:extLst>
          </p:cNvPr>
          <p:cNvSpPr txBox="1"/>
          <p:nvPr/>
        </p:nvSpPr>
        <p:spPr>
          <a:xfrm>
            <a:off x="4134882" y="2820734"/>
            <a:ext cx="3838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latin typeface="Avenir Next LT Pro" panose="02020404030301010803"/>
              </a:rPr>
              <a:t>X0X1T32.30H71.403080</a:t>
            </a:r>
            <a:r>
              <a:rPr lang="en-US" sz="1200" dirty="0">
                <a:solidFill>
                  <a:srgbClr val="FFFF00"/>
                </a:solidFill>
                <a:latin typeface="Avenir Next LT Pro" panose="02020404030301010803"/>
              </a:rPr>
              <a:t>M1</a:t>
            </a:r>
            <a:r>
              <a:rPr lang="en-US" sz="1200" dirty="0">
                <a:latin typeface="Avenir Next LT Pro" panose="02020404030301010803"/>
              </a:rPr>
              <a:t>P1F12085L0200.33200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26AE-F65C-4AFA-83CB-FCE5560E7E64}"/>
              </a:ext>
            </a:extLst>
          </p:cNvPr>
          <p:cNvSpPr txBox="1"/>
          <p:nvPr/>
        </p:nvSpPr>
        <p:spPr>
          <a:xfrm>
            <a:off x="792664" y="2822859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29015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AA3A99E-ED4D-4324-9365-A2FCF744668B}"/>
              </a:ext>
            </a:extLst>
          </p:cNvPr>
          <p:cNvSpPr/>
          <p:nvPr/>
        </p:nvSpPr>
        <p:spPr>
          <a:xfrm>
            <a:off x="348808" y="2944552"/>
            <a:ext cx="2790825" cy="1320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เซ็นเซอร์วัดสภาพแวดล้อม</a:t>
            </a:r>
          </a:p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 ความชื้น แสง</a:t>
            </a: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F810BE42-D2AB-48EC-B418-840EC0B2D251}"/>
              </a:ext>
            </a:extLst>
          </p:cNvPr>
          <p:cNvSpPr/>
          <p:nvPr/>
        </p:nvSpPr>
        <p:spPr>
          <a:xfrm>
            <a:off x="4195420" y="2944552"/>
            <a:ext cx="2790825" cy="1320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ไมโครคอนโทรลเลอร์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7C86160-B7A3-4200-9988-01EDF7D3841C}"/>
              </a:ext>
            </a:extLst>
          </p:cNvPr>
          <p:cNvSpPr/>
          <p:nvPr/>
        </p:nvSpPr>
        <p:spPr>
          <a:xfrm>
            <a:off x="8042032" y="2944552"/>
            <a:ext cx="3006968" cy="1320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อุปกรณ์ปรับสภาพแวดล้อม</a:t>
            </a:r>
          </a:p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พัดลม ปั๊มพ่นหมอก หลอดไฟ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09A1D8BB-229B-43A0-9250-9B3BA1EECF29}"/>
              </a:ext>
            </a:extLst>
          </p:cNvPr>
          <p:cNvSpPr/>
          <p:nvPr/>
        </p:nvSpPr>
        <p:spPr>
          <a:xfrm>
            <a:off x="3139632" y="334777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88D505D9-6570-4206-A48D-A174ADCA1712}"/>
              </a:ext>
            </a:extLst>
          </p:cNvPr>
          <p:cNvSpPr/>
          <p:nvPr/>
        </p:nvSpPr>
        <p:spPr>
          <a:xfrm>
            <a:off x="6986245" y="334777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8517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รูปแบบของข้อมูล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Format)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ที่ส่งมาจาก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33C33-01E7-4591-B545-A4D50AD19A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1" y="2097722"/>
            <a:ext cx="7644078" cy="37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4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2F479-D0BA-4328-990C-149A5572D7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5" y="1802447"/>
            <a:ext cx="7532929" cy="43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12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A3971-28B9-43D3-8D81-87AA8FD512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0"/>
          <a:stretch/>
        </p:blipFill>
        <p:spPr bwMode="auto">
          <a:xfrm>
            <a:off x="2407316" y="2512059"/>
            <a:ext cx="7377368" cy="26219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4215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082415" cy="5528081"/>
          </a:xfrm>
          <a:prstGeom prst="rect">
            <a:avLst/>
          </a:prstGeom>
        </p:spPr>
      </p:pic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42CB5CD7-75E4-4EC4-95A9-C47676929492}"/>
              </a:ext>
            </a:extLst>
          </p:cNvPr>
          <p:cNvCxnSpPr/>
          <p:nvPr/>
        </p:nvCxnSpPr>
        <p:spPr>
          <a:xfrm>
            <a:off x="2991775" y="2867487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61956A28-75BB-414F-BAA0-13B4C458D5E7}"/>
              </a:ext>
            </a:extLst>
          </p:cNvPr>
          <p:cNvCxnSpPr>
            <a:cxnSpLocks/>
          </p:cNvCxnSpPr>
          <p:nvPr/>
        </p:nvCxnSpPr>
        <p:spPr>
          <a:xfrm>
            <a:off x="2158754" y="3197440"/>
            <a:ext cx="45128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13638A72-9BF4-4BF4-9B79-CB69C68B295B}"/>
              </a:ext>
            </a:extLst>
          </p:cNvPr>
          <p:cNvCxnSpPr>
            <a:cxnSpLocks/>
          </p:cNvCxnSpPr>
          <p:nvPr/>
        </p:nvCxnSpPr>
        <p:spPr>
          <a:xfrm>
            <a:off x="3286218" y="3207797"/>
            <a:ext cx="39801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A8796FB7-ADA3-4059-9F71-89654B2727C9}"/>
              </a:ext>
            </a:extLst>
          </p:cNvPr>
          <p:cNvCxnSpPr/>
          <p:nvPr/>
        </p:nvCxnSpPr>
        <p:spPr>
          <a:xfrm>
            <a:off x="2939989" y="3721223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03A16996-7FFC-4DBD-8D6E-997DCCBEE396}"/>
              </a:ext>
            </a:extLst>
          </p:cNvPr>
          <p:cNvCxnSpPr>
            <a:cxnSpLocks/>
          </p:cNvCxnSpPr>
          <p:nvPr/>
        </p:nvCxnSpPr>
        <p:spPr>
          <a:xfrm>
            <a:off x="2247531" y="4034040"/>
            <a:ext cx="47101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F0D12DA-523A-4CFF-83F8-1E8D0736508E}"/>
              </a:ext>
            </a:extLst>
          </p:cNvPr>
          <p:cNvCxnSpPr>
            <a:cxnSpLocks/>
          </p:cNvCxnSpPr>
          <p:nvPr/>
        </p:nvCxnSpPr>
        <p:spPr>
          <a:xfrm>
            <a:off x="3286218" y="4034040"/>
            <a:ext cx="39801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3907FF3A-A884-4DCB-89D6-602215AAAF94}"/>
              </a:ext>
            </a:extLst>
          </p:cNvPr>
          <p:cNvCxnSpPr>
            <a:cxnSpLocks/>
          </p:cNvCxnSpPr>
          <p:nvPr/>
        </p:nvCxnSpPr>
        <p:spPr>
          <a:xfrm>
            <a:off x="2718541" y="4555724"/>
            <a:ext cx="1027836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58CE4F78-2518-44EB-B73B-460D2C25411B}"/>
              </a:ext>
            </a:extLst>
          </p:cNvPr>
          <p:cNvCxnSpPr>
            <a:cxnSpLocks/>
          </p:cNvCxnSpPr>
          <p:nvPr/>
        </p:nvCxnSpPr>
        <p:spPr>
          <a:xfrm>
            <a:off x="2843321" y="4875320"/>
            <a:ext cx="565704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33CF4E78-3FE9-4F96-BA4D-DDF6F0D2C2DA}"/>
              </a:ext>
            </a:extLst>
          </p:cNvPr>
          <p:cNvCxnSpPr>
            <a:cxnSpLocks/>
          </p:cNvCxnSpPr>
          <p:nvPr/>
        </p:nvCxnSpPr>
        <p:spPr>
          <a:xfrm>
            <a:off x="3053919" y="5381348"/>
            <a:ext cx="50602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3B3C2D0F-FB9D-4560-ACED-5C7CC92DAFA4}"/>
              </a:ext>
            </a:extLst>
          </p:cNvPr>
          <p:cNvCxnSpPr>
            <a:cxnSpLocks/>
          </p:cNvCxnSpPr>
          <p:nvPr/>
        </p:nvCxnSpPr>
        <p:spPr>
          <a:xfrm>
            <a:off x="3083512" y="5746812"/>
            <a:ext cx="506027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DF598329-C80E-4657-A024-FB9ECF91989C}"/>
              </a:ext>
            </a:extLst>
          </p:cNvPr>
          <p:cNvCxnSpPr>
            <a:cxnSpLocks/>
          </p:cNvCxnSpPr>
          <p:nvPr/>
        </p:nvCxnSpPr>
        <p:spPr>
          <a:xfrm>
            <a:off x="2939989" y="6164063"/>
            <a:ext cx="69245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EE0584DF-4DAF-4190-AF24-CAD1C0FAF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09" y="1260702"/>
            <a:ext cx="3894793" cy="5537379"/>
          </a:xfrm>
          <a:prstGeom prst="rect">
            <a:avLst/>
          </a:prstGeom>
        </p:spPr>
      </p:pic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59E1E967-3FAB-4D30-AEE8-4E2C47B1E5E0}"/>
              </a:ext>
            </a:extLst>
          </p:cNvPr>
          <p:cNvSpPr/>
          <p:nvPr/>
        </p:nvSpPr>
        <p:spPr>
          <a:xfrm>
            <a:off x="8034291" y="3906175"/>
            <a:ext cx="599140" cy="1500326"/>
          </a:xfrm>
          <a:custGeom>
            <a:avLst/>
            <a:gdLst>
              <a:gd name="connsiteX0" fmla="*/ 0 w 599140"/>
              <a:gd name="connsiteY0" fmla="*/ 1500326 h 1500326"/>
              <a:gd name="connsiteX1" fmla="*/ 550416 w 599140"/>
              <a:gd name="connsiteY1" fmla="*/ 994299 h 1500326"/>
              <a:gd name="connsiteX2" fmla="*/ 532660 w 599140"/>
              <a:gd name="connsiteY2" fmla="*/ 186431 h 1500326"/>
              <a:gd name="connsiteX3" fmla="*/ 204187 w 599140"/>
              <a:gd name="connsiteY3" fmla="*/ 0 h 150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40" h="1500326">
                <a:moveTo>
                  <a:pt x="0" y="1500326"/>
                </a:moveTo>
                <a:cubicBezTo>
                  <a:pt x="230819" y="1356803"/>
                  <a:pt x="461639" y="1213281"/>
                  <a:pt x="550416" y="994299"/>
                </a:cubicBezTo>
                <a:cubicBezTo>
                  <a:pt x="639193" y="775317"/>
                  <a:pt x="590365" y="352147"/>
                  <a:pt x="532660" y="186431"/>
                </a:cubicBezTo>
                <a:cubicBezTo>
                  <a:pt x="474955" y="20715"/>
                  <a:pt x="339571" y="10357"/>
                  <a:pt x="20418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ADC742B4-6774-42B1-A849-C71A4CB63C2A}"/>
              </a:ext>
            </a:extLst>
          </p:cNvPr>
          <p:cNvSpPr/>
          <p:nvPr/>
        </p:nvSpPr>
        <p:spPr>
          <a:xfrm>
            <a:off x="6911602" y="4323425"/>
            <a:ext cx="749827" cy="1740024"/>
          </a:xfrm>
          <a:custGeom>
            <a:avLst/>
            <a:gdLst>
              <a:gd name="connsiteX0" fmla="*/ 261555 w 749827"/>
              <a:gd name="connsiteY0" fmla="*/ 1740024 h 1740024"/>
              <a:gd name="connsiteX1" fmla="*/ 21858 w 749827"/>
              <a:gd name="connsiteY1" fmla="*/ 1127464 h 1740024"/>
              <a:gd name="connsiteX2" fmla="*/ 749827 w 749827"/>
              <a:gd name="connsiteY2" fmla="*/ 0 h 174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827" h="1740024">
                <a:moveTo>
                  <a:pt x="261555" y="1740024"/>
                </a:moveTo>
                <a:cubicBezTo>
                  <a:pt x="101017" y="1578746"/>
                  <a:pt x="-59521" y="1417468"/>
                  <a:pt x="21858" y="1127464"/>
                </a:cubicBezTo>
                <a:cubicBezTo>
                  <a:pt x="103237" y="837460"/>
                  <a:pt x="426532" y="418730"/>
                  <a:pt x="74982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1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4082415" cy="5528081"/>
          </a:xfrm>
          <a:prstGeom prst="rect">
            <a:avLst/>
          </a:prstGeom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FFBF152-92E0-44BE-9949-72BF152CD2EB}"/>
              </a:ext>
            </a:extLst>
          </p:cNvPr>
          <p:cNvSpPr/>
          <p:nvPr/>
        </p:nvSpPr>
        <p:spPr>
          <a:xfrm>
            <a:off x="896645" y="1979720"/>
            <a:ext cx="337351" cy="807868"/>
          </a:xfrm>
          <a:custGeom>
            <a:avLst/>
            <a:gdLst>
              <a:gd name="connsiteX0" fmla="*/ 337351 w 337351"/>
              <a:gd name="connsiteY0" fmla="*/ 807868 h 807868"/>
              <a:gd name="connsiteX1" fmla="*/ 195308 w 337351"/>
              <a:gd name="connsiteY1" fmla="*/ 230820 h 807868"/>
              <a:gd name="connsiteX2" fmla="*/ 0 w 337351"/>
              <a:gd name="connsiteY2" fmla="*/ 0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351" h="807868">
                <a:moveTo>
                  <a:pt x="337351" y="807868"/>
                </a:moveTo>
                <a:cubicBezTo>
                  <a:pt x="294442" y="586666"/>
                  <a:pt x="251533" y="365465"/>
                  <a:pt x="195308" y="230820"/>
                </a:cubicBezTo>
                <a:cubicBezTo>
                  <a:pt x="139083" y="96175"/>
                  <a:pt x="69541" y="48087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70000"/>
            <a:ext cx="4309938" cy="55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88598" y="232595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04CB7A1-874D-4305-923C-16CA0DD1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67" y="1651386"/>
            <a:ext cx="6228775" cy="477125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10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53592" y="254641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388ED58-77CD-4DF0-8EEF-B88DCF44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19" y="1259643"/>
            <a:ext cx="6368730" cy="5544385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5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70842" y="282162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01B0844-CFCC-4882-AA41-86DBC9EF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38" y="1270000"/>
            <a:ext cx="5176004" cy="553402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2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651246" y="307907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01AEDF4-1AD1-490D-8D70-237B421F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15" y="1270000"/>
            <a:ext cx="5203481" cy="5529142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9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97980" y="330989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1E60EE0-59D3-4700-ABE7-E96F7B62C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27" y="1270000"/>
            <a:ext cx="5219301" cy="55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EE232C9-004E-450E-9E73-C1922E10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49" y="2816801"/>
            <a:ext cx="2037292" cy="2037292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D2240C8-C669-4BE8-AF6A-798654E1C7BD}"/>
              </a:ext>
            </a:extLst>
          </p:cNvPr>
          <p:cNvSpPr/>
          <p:nvPr/>
        </p:nvSpPr>
        <p:spPr>
          <a:xfrm>
            <a:off x="908752" y="3175048"/>
            <a:ext cx="2037291" cy="1320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6FDB627-541B-48E1-9AA6-BB710E01D742}"/>
              </a:ext>
            </a:extLst>
          </p:cNvPr>
          <p:cNvSpPr txBox="1"/>
          <p:nvPr/>
        </p:nvSpPr>
        <p:spPr>
          <a:xfrm>
            <a:off x="4733472" y="485996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th-TH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3F2ED52-0ED4-481F-94C9-D018CAADDF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49" y="1628699"/>
            <a:ext cx="3259309" cy="441349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ลูกศร: ขวา 18">
            <a:extLst>
              <a:ext uri="{FF2B5EF4-FFF2-40B4-BE49-F238E27FC236}">
                <a16:creationId xmlns:a16="http://schemas.microsoft.com/office/drawing/2014/main" id="{8D630C88-9F8B-4DB3-8B3B-4DFFA2FA26EE}"/>
              </a:ext>
            </a:extLst>
          </p:cNvPr>
          <p:cNvSpPr/>
          <p:nvPr/>
        </p:nvSpPr>
        <p:spPr>
          <a:xfrm>
            <a:off x="3172962" y="332109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2E6D7BEE-1F3F-4E73-B07A-8470F77C03D7}"/>
              </a:ext>
            </a:extLst>
          </p:cNvPr>
          <p:cNvSpPr/>
          <p:nvPr/>
        </p:nvSpPr>
        <p:spPr>
          <a:xfrm>
            <a:off x="6392412" y="332109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572999A3-619C-4C8F-A296-EA2C1902E794}"/>
              </a:ext>
            </a:extLst>
          </p:cNvPr>
          <p:cNvSpPr/>
          <p:nvPr/>
        </p:nvSpPr>
        <p:spPr>
          <a:xfrm rot="10800000">
            <a:off x="3172962" y="383544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id="{534430F1-BA78-4292-BD8F-ECE5E6E6292F}"/>
              </a:ext>
            </a:extLst>
          </p:cNvPr>
          <p:cNvSpPr/>
          <p:nvPr/>
        </p:nvSpPr>
        <p:spPr>
          <a:xfrm rot="10800000">
            <a:off x="6332365" y="3835448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C1CFC07E-4C38-4AAE-8469-1A4D8EF1AD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41" y="1341793"/>
            <a:ext cx="1942965" cy="19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6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197159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6EA46EDC-5BA7-4BDB-A827-8DA6F99B37CE}"/>
              </a:ext>
            </a:extLst>
          </p:cNvPr>
          <p:cNvSpPr txBox="1"/>
          <p:nvPr/>
        </p:nvSpPr>
        <p:spPr>
          <a:xfrm>
            <a:off x="677334" y="1793289"/>
            <a:ext cx="8984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โปรแกรม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 Open Source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พัฒนาโดย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GitHub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ซึ่งอำนวยความสะดวกให้บุคคลอื่นสามารถเข้าใช้งาน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Website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ที่กำลังทำงานอยู่บนเครื่อง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Localhost</a:t>
            </a:r>
          </a:p>
          <a:p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สมัครสมาชิกกับ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NGROK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เพื่อนำ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authtoken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ที่ได้มากรอกใน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ngrok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configuration file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ให้สารถใช้งานโปรแกรมได้ตลอดเวลา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8" name="Picture 70">
            <a:extLst>
              <a:ext uri="{FF2B5EF4-FFF2-40B4-BE49-F238E27FC236}">
                <a16:creationId xmlns:a16="http://schemas.microsoft.com/office/drawing/2014/main" id="{A4E6BCFF-AD00-4228-8BDE-40B4FF378E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3732281"/>
            <a:ext cx="4836160" cy="2621280"/>
          </a:xfrm>
          <a:prstGeom prst="rect">
            <a:avLst/>
          </a:prstGeom>
        </p:spPr>
      </p:pic>
      <p:pic>
        <p:nvPicPr>
          <p:cNvPr id="10" name="Picture 71">
            <a:extLst>
              <a:ext uri="{FF2B5EF4-FFF2-40B4-BE49-F238E27FC236}">
                <a16:creationId xmlns:a16="http://schemas.microsoft.com/office/drawing/2014/main" id="{CCF3916E-28E3-446C-BA0E-839A9ABF169E}"/>
              </a:ext>
            </a:extLst>
          </p:cNvPr>
          <p:cNvPicPr/>
          <p:nvPr/>
        </p:nvPicPr>
        <p:blipFill rotWithShape="1">
          <a:blip r:embed="rId4"/>
          <a:srcRect b="-263"/>
          <a:stretch/>
        </p:blipFill>
        <p:spPr bwMode="auto">
          <a:xfrm>
            <a:off x="6096000" y="3557741"/>
            <a:ext cx="4667250" cy="297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334F7D1-5ADD-4346-BC6B-04886E166638}"/>
              </a:ext>
            </a:extLst>
          </p:cNvPr>
          <p:cNvSpPr/>
          <p:nvPr/>
        </p:nvSpPr>
        <p:spPr>
          <a:xfrm>
            <a:off x="6161103" y="4793942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id="{6E2CFBCB-6989-46A0-BBC4-20AF5278C95D}"/>
              </a:ext>
            </a:extLst>
          </p:cNvPr>
          <p:cNvSpPr/>
          <p:nvPr/>
        </p:nvSpPr>
        <p:spPr>
          <a:xfrm>
            <a:off x="7572652" y="494486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4A424A5-0106-4968-84EF-B8A2A1DA4E8A}"/>
              </a:ext>
            </a:extLst>
          </p:cNvPr>
          <p:cNvSpPr txBox="1"/>
          <p:nvPr/>
        </p:nvSpPr>
        <p:spPr>
          <a:xfrm>
            <a:off x="8374004" y="476019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</a:t>
            </a:r>
            <a:endParaRPr lang="th-TH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2652BF9-7302-4BE8-974F-53E9B2CD9C31}"/>
              </a:ext>
            </a:extLst>
          </p:cNvPr>
          <p:cNvSpPr/>
          <p:nvPr/>
        </p:nvSpPr>
        <p:spPr>
          <a:xfrm>
            <a:off x="6161102" y="5270150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EB2E49F7-740C-417C-86E3-CBA8B9186DE2}"/>
              </a:ext>
            </a:extLst>
          </p:cNvPr>
          <p:cNvSpPr/>
          <p:nvPr/>
        </p:nvSpPr>
        <p:spPr>
          <a:xfrm>
            <a:off x="7572652" y="543839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4955301-1248-4A89-B99E-7ED6970B4528}"/>
              </a:ext>
            </a:extLst>
          </p:cNvPr>
          <p:cNvSpPr txBox="1"/>
          <p:nvPr/>
        </p:nvSpPr>
        <p:spPr>
          <a:xfrm>
            <a:off x="8374004" y="5253726"/>
            <a:ext cx="146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627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197159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56027D6-146B-4AA3-A569-3DEB1CFF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3"/>
          <a:stretch/>
        </p:blipFill>
        <p:spPr>
          <a:xfrm>
            <a:off x="677334" y="2545672"/>
            <a:ext cx="4382938" cy="2743200"/>
          </a:xfrm>
          <a:prstGeom prst="rect">
            <a:avLst/>
          </a:prstGeom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E82C0EE-1849-4EAC-A5E0-8B9C53E5BE62}"/>
              </a:ext>
            </a:extLst>
          </p:cNvPr>
          <p:cNvSpPr/>
          <p:nvPr/>
        </p:nvSpPr>
        <p:spPr>
          <a:xfrm>
            <a:off x="2423604" y="4989250"/>
            <a:ext cx="1917577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6A7BAEF-760A-4D4D-BEA1-B1D46CCB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82" y="1930400"/>
            <a:ext cx="4476750" cy="838200"/>
          </a:xfrm>
          <a:prstGeom prst="rect">
            <a:avLst/>
          </a:prstGeom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49AEBF9-BE21-4F45-A94F-310F5E063DF3}"/>
              </a:ext>
            </a:extLst>
          </p:cNvPr>
          <p:cNvSpPr/>
          <p:nvPr/>
        </p:nvSpPr>
        <p:spPr>
          <a:xfrm>
            <a:off x="7423212" y="2349500"/>
            <a:ext cx="2235693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73">
            <a:extLst>
              <a:ext uri="{FF2B5EF4-FFF2-40B4-BE49-F238E27FC236}">
                <a16:creationId xmlns:a16="http://schemas.microsoft.com/office/drawing/2014/main" id="{6CA53C91-5344-4F3A-A45C-F660458B375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5406" y="3068222"/>
            <a:ext cx="5181387" cy="3294374"/>
          </a:xfrm>
          <a:prstGeom prst="rect">
            <a:avLst/>
          </a:prstGeom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2FB6E6CE-5345-4FD1-8504-3F7C445CA74D}"/>
              </a:ext>
            </a:extLst>
          </p:cNvPr>
          <p:cNvSpPr/>
          <p:nvPr/>
        </p:nvSpPr>
        <p:spPr>
          <a:xfrm>
            <a:off x="5638801" y="3473984"/>
            <a:ext cx="1303538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979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7197159" cy="1320800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75">
            <a:extLst>
              <a:ext uri="{FF2B5EF4-FFF2-40B4-BE49-F238E27FC236}">
                <a16:creationId xmlns:a16="http://schemas.microsoft.com/office/drawing/2014/main" id="{A264BE15-1787-45D3-932C-86DBE87199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81" y="2320862"/>
            <a:ext cx="5985438" cy="392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37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FB610CD-D02D-44E4-AA2A-A3BCD41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77334" y="1466850"/>
            <a:ext cx="3781425" cy="2247900"/>
          </a:xfrm>
          <a:prstGeom prst="rect">
            <a:avLst/>
          </a:prstGeom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D64A2B0-7714-4EA4-A04B-0D5058018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1898075" y="1708502"/>
            <a:ext cx="1378040" cy="1377598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756952E-0E1A-4720-8A4D-2F782D1A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2105422" y="4761841"/>
            <a:ext cx="1009913" cy="1963208"/>
          </a:xfrm>
          <a:prstGeom prst="rect">
            <a:avLst/>
          </a:prstGeom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E104FA86-C40B-4021-80DA-D29D023DC492}"/>
              </a:ext>
            </a:extLst>
          </p:cNvPr>
          <p:cNvSpPr txBox="1"/>
          <p:nvPr/>
        </p:nvSpPr>
        <p:spPr>
          <a:xfrm>
            <a:off x="1092134" y="6334125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Mushroom Node</a:t>
            </a:r>
            <a:endParaRPr lang="th-TH" dirty="0"/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73EE3A9E-9967-455F-9649-E889FC7530F4}"/>
              </a:ext>
            </a:extLst>
          </p:cNvPr>
          <p:cNvCxnSpPr>
            <a:cxnSpLocks/>
          </p:cNvCxnSpPr>
          <p:nvPr/>
        </p:nvCxnSpPr>
        <p:spPr>
          <a:xfrm flipV="1">
            <a:off x="2314575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BA684395-40CE-4D02-8479-03E11109D405}"/>
              </a:ext>
            </a:extLst>
          </p:cNvPr>
          <p:cNvCxnSpPr/>
          <p:nvPr/>
        </p:nvCxnSpPr>
        <p:spPr>
          <a:xfrm>
            <a:off x="2876550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8C45882D-23B4-4173-A6F8-F020B773A2E4}"/>
              </a:ext>
            </a:extLst>
          </p:cNvPr>
          <p:cNvSpPr txBox="1"/>
          <p:nvPr/>
        </p:nvSpPr>
        <p:spPr>
          <a:xfrm>
            <a:off x="2876550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D6C1F152-55EF-4310-9933-2643A4D62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096000" y="1466850"/>
            <a:ext cx="3781425" cy="2247900"/>
          </a:xfrm>
          <a:prstGeom prst="rect">
            <a:avLst/>
          </a:prstGeom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21131599-356E-4F87-93F0-28257D09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7316741" y="1708502"/>
            <a:ext cx="1378040" cy="1377598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60D805E-03F0-4C38-A9D0-4F759E3FC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7524088" y="4761841"/>
            <a:ext cx="1009913" cy="1963208"/>
          </a:xfrm>
          <a:prstGeom prst="rect">
            <a:avLst/>
          </a:prstGeom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EACC92FC-064F-4C5B-8C94-8C5072AE49E0}"/>
              </a:ext>
            </a:extLst>
          </p:cNvPr>
          <p:cNvSpPr txBox="1"/>
          <p:nvPr/>
        </p:nvSpPr>
        <p:spPr>
          <a:xfrm>
            <a:off x="6857017" y="6334125"/>
            <a:ext cx="229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STA Node</a:t>
            </a:r>
            <a:endParaRPr lang="th-TH" dirty="0"/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3325879D-3A98-4165-A6F3-B58548D03214}"/>
              </a:ext>
            </a:extLst>
          </p:cNvPr>
          <p:cNvCxnSpPr>
            <a:cxnSpLocks/>
          </p:cNvCxnSpPr>
          <p:nvPr/>
        </p:nvCxnSpPr>
        <p:spPr>
          <a:xfrm flipV="1">
            <a:off x="7733241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388884E2-91AB-4DA7-B665-38228D93003E}"/>
              </a:ext>
            </a:extLst>
          </p:cNvPr>
          <p:cNvCxnSpPr/>
          <p:nvPr/>
        </p:nvCxnSpPr>
        <p:spPr>
          <a:xfrm>
            <a:off x="8295216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C4CECDBF-F484-48EF-A42F-40FAB2F3E31B}"/>
              </a:ext>
            </a:extLst>
          </p:cNvPr>
          <p:cNvSpPr txBox="1"/>
          <p:nvPr/>
        </p:nvSpPr>
        <p:spPr>
          <a:xfrm>
            <a:off x="8295216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748138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8CF7A3E-4417-4114-8381-E14DAD297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5726677" y="1642368"/>
            <a:ext cx="4607511" cy="4606032"/>
          </a:xfrm>
          <a:prstGeom prst="rect">
            <a:avLst/>
          </a:prstGeom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6432C91-D919-490F-8856-43DA43F6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4" y="1642368"/>
            <a:ext cx="4248668" cy="4606032"/>
          </a:xfrm>
          <a:prstGeom prst="rect">
            <a:avLst/>
          </a:prstGeom>
        </p:spPr>
      </p:pic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527F053D-E4F2-4424-AF72-DBAC9184C495}"/>
              </a:ext>
            </a:extLst>
          </p:cNvPr>
          <p:cNvSpPr/>
          <p:nvPr/>
        </p:nvSpPr>
        <p:spPr>
          <a:xfrm>
            <a:off x="4367814" y="5122230"/>
            <a:ext cx="1100831" cy="275393"/>
          </a:xfrm>
          <a:custGeom>
            <a:avLst/>
            <a:gdLst>
              <a:gd name="connsiteX0" fmla="*/ 1100831 w 1100831"/>
              <a:gd name="connsiteY0" fmla="*/ 275393 h 275393"/>
              <a:gd name="connsiteX1" fmla="*/ 719091 w 1100831"/>
              <a:gd name="connsiteY1" fmla="*/ 44574 h 275393"/>
              <a:gd name="connsiteX2" fmla="*/ 0 w 1100831"/>
              <a:gd name="connsiteY2" fmla="*/ 186 h 27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831" h="275393">
                <a:moveTo>
                  <a:pt x="1100831" y="275393"/>
                </a:moveTo>
                <a:cubicBezTo>
                  <a:pt x="1001697" y="182917"/>
                  <a:pt x="902563" y="90442"/>
                  <a:pt x="719091" y="44574"/>
                </a:cubicBezTo>
                <a:cubicBezTo>
                  <a:pt x="535619" y="-1294"/>
                  <a:pt x="267809" y="-554"/>
                  <a:pt x="0" y="18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357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(Windows Application)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8">
            <a:extLst>
              <a:ext uri="{FF2B5EF4-FFF2-40B4-BE49-F238E27FC236}">
                <a16:creationId xmlns:a16="http://schemas.microsoft.com/office/drawing/2014/main" id="{37E0C500-E89A-4F1E-8FFC-5E02C3C0CED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t="383" r="906" b="644"/>
          <a:stretch/>
        </p:blipFill>
        <p:spPr>
          <a:xfrm>
            <a:off x="745724" y="1287263"/>
            <a:ext cx="4598633" cy="5356362"/>
          </a:xfrm>
          <a:prstGeom prst="rect">
            <a:avLst/>
          </a:prstGeom>
        </p:spPr>
      </p:pic>
      <p:pic>
        <p:nvPicPr>
          <p:cNvPr id="7" name="Picture 80">
            <a:extLst>
              <a:ext uri="{FF2B5EF4-FFF2-40B4-BE49-F238E27FC236}">
                <a16:creationId xmlns:a16="http://schemas.microsoft.com/office/drawing/2014/main" id="{4A2411A2-DEF5-4F6A-A0E8-739B31B627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"/>
          <a:stretch/>
        </p:blipFill>
        <p:spPr>
          <a:xfrm>
            <a:off x="5665799" y="1287262"/>
            <a:ext cx="4598634" cy="5356361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EE379BE0-3FC6-468A-AFA5-65998534733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"/>
          <a:stretch/>
        </p:blipFill>
        <p:spPr>
          <a:xfrm>
            <a:off x="5665799" y="1287262"/>
            <a:ext cx="4598633" cy="53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501F5E9-D3AD-42F1-92FE-C635E13B968A}"/>
              </a:ext>
            </a:extLst>
          </p:cNvPr>
          <p:cNvSpPr txBox="1"/>
          <p:nvPr/>
        </p:nvSpPr>
        <p:spPr>
          <a:xfrm>
            <a:off x="677335" y="1270000"/>
            <a:ext cx="85966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ทำการทดลองเพาะเห็ดนางฟ้าระหว่างวันที่ 8 ตุลาคม พ.ศ. 2563 ถึงวันที่ 21 ตุลาคม พ.ศ. 2563 รวมทั้งหมด 14 วัน</a:t>
            </a:r>
          </a:p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อุณหภูมิควรอยู่ระหว่าง 25-30 องศาเซลเซียส (°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ความชื้นสัมพัทธ์ 80-90 เปอร์เซ็นต์ (%) แสงสว่างที่มีความเข้มของแสงประมาณ 200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lux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เป็นแสงสีน้ำเงินจะมีทำให้เห็ดออกดอกได้ดีที่สุด ทำการควบคุมแสงสว่าง 12 ชั่วโมงต่อวันตั้งแต่เวลา 06.00-18.00 น.</a:t>
            </a:r>
          </a:p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การทดลองเพาะเห็ดผู้จัดทำได้ทำการเปรียบเทียบการเจริญเติบโตของเห็ดโดยทำการเพาะเห็ดนางฟ้าจำนวน 20 ก้อน โดยที่ 10 ก้อนจะเพาะภายในโรงเรือนที่สามารถควบคุมอุณหภูมิความชื้นและแสงสว่างได้ อีก 10 จะเพาะภายในโรงเรือนที่ไม่มีการควบคุมอุณหภูมิความชื้นและแสงสว่าง</a:t>
            </a:r>
          </a:p>
        </p:txBody>
      </p:sp>
    </p:spTree>
    <p:extLst>
      <p:ext uri="{BB962C8B-B14F-4D97-AF65-F5344CB8AC3E}">
        <p14:creationId xmlns:p14="http://schemas.microsoft.com/office/powerpoint/2010/main" val="3003605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28">
            <a:extLst>
              <a:ext uri="{FF2B5EF4-FFF2-40B4-BE49-F238E27FC236}">
                <a16:creationId xmlns:a16="http://schemas.microsoft.com/office/drawing/2014/main" id="{8B09B04B-6FE4-4DBC-BD2D-E94D3A1B56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19454" r="17441" b="26367"/>
          <a:stretch/>
        </p:blipFill>
        <p:spPr bwMode="auto">
          <a:xfrm>
            <a:off x="661928" y="1636179"/>
            <a:ext cx="3795928" cy="40472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29">
            <a:extLst>
              <a:ext uri="{FF2B5EF4-FFF2-40B4-BE49-F238E27FC236}">
                <a16:creationId xmlns:a16="http://schemas.microsoft.com/office/drawing/2014/main" id="{300A82E1-A9A9-45BF-9691-17D89912B8A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2" b="17463"/>
          <a:stretch/>
        </p:blipFill>
        <p:spPr bwMode="auto">
          <a:xfrm>
            <a:off x="5040249" y="1653931"/>
            <a:ext cx="3864053" cy="40580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05038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43FB58B-D694-4514-B7FF-D364184955C9}"/>
              </a:ext>
            </a:extLst>
          </p:cNvPr>
          <p:cNvSpPr txBox="1"/>
          <p:nvPr/>
        </p:nvSpPr>
        <p:spPr>
          <a:xfrm>
            <a:off x="677335" y="1270000"/>
            <a:ext cx="85966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ผลการทดลองเพาะเห็ดนางฟ้าจะแบ่งออกเป็น 2 ช่วงเพราะทำการเพาะเห็ดทั้งหมด 2 รุ่นเริ่มเปิดดอกเห็ดวันที่ 8 ตุลาคม 2563 โดยเห็ดรุ่นที่ 1 ทำการเก็บเกี่ยวผลผลิตวันที่ 11 ตุลาคม 2563 รุ่นที่ 2 ทำการเก็บเกี่ยวผลผลิตวันที่ 21 ตุลาคม 2563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155" y="1915872"/>
            <a:ext cx="66770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0293" y="1915872"/>
            <a:ext cx="6650748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09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EE232C9-004E-450E-9E73-C1922E10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49" y="2816801"/>
            <a:ext cx="2037292" cy="2037292"/>
          </a:xfrm>
          <a:prstGeom prst="rect">
            <a:avLst/>
          </a:prstGeom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D2240C8-C669-4BE8-AF6A-798654E1C7BD}"/>
              </a:ext>
            </a:extLst>
          </p:cNvPr>
          <p:cNvSpPr/>
          <p:nvPr/>
        </p:nvSpPr>
        <p:spPr>
          <a:xfrm>
            <a:off x="470602" y="3175048"/>
            <a:ext cx="2037291" cy="1320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6FDB627-541B-48E1-9AA6-BB710E01D742}"/>
              </a:ext>
            </a:extLst>
          </p:cNvPr>
          <p:cNvSpPr txBox="1"/>
          <p:nvPr/>
        </p:nvSpPr>
        <p:spPr>
          <a:xfrm>
            <a:off x="4733472" y="4859962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th-TH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3F2ED52-0ED4-481F-94C9-D018CAADDF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49" y="1628699"/>
            <a:ext cx="3259309" cy="441349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2E6D7BEE-1F3F-4E73-B07A-8470F77C03D7}"/>
              </a:ext>
            </a:extLst>
          </p:cNvPr>
          <p:cNvSpPr/>
          <p:nvPr/>
        </p:nvSpPr>
        <p:spPr>
          <a:xfrm>
            <a:off x="6392412" y="332109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id="{534430F1-BA78-4292-BD8F-ECE5E6E6292F}"/>
              </a:ext>
            </a:extLst>
          </p:cNvPr>
          <p:cNvSpPr/>
          <p:nvPr/>
        </p:nvSpPr>
        <p:spPr>
          <a:xfrm rot="10800000">
            <a:off x="6332365" y="3835448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068A97C-059F-46E6-B882-BFD5116D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12" y="2932953"/>
            <a:ext cx="2554284" cy="18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481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0293" y="1942733"/>
            <a:ext cx="6650748" cy="456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271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467" y="1915872"/>
            <a:ext cx="7937590" cy="4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03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85" y="1915872"/>
            <a:ext cx="6050153" cy="4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98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43367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85" y="2156509"/>
            <a:ext cx="6050153" cy="42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65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43367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6534" y="2156509"/>
            <a:ext cx="5947454" cy="42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1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43367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44" y="2156509"/>
            <a:ext cx="5848633" cy="420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59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6875" y="1915872"/>
            <a:ext cx="7926774" cy="4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512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8" y="12700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185" y="2191230"/>
            <a:ext cx="6050153" cy="413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55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08B7-E272-4753-87C3-DB5BFBB32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สรุปผลการทดลอง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7" y="1270000"/>
            <a:ext cx="948524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จากการทดลองเพาะเห็ดนางฟ้าระหว่างวันที่ 8 ตุลาคม พ.ศ. 2563 ถึงวันที่ 21 ตุลาคม พ.ศ. 2563 รวมทั้งหมด 14 วัน สามารถสรุปผลการทดลองได้ดังนี้ </a:t>
            </a:r>
          </a:p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มีความกว้างของดอกเฉลี่ยเท่ากับ 7.66 เซนติเมตร มีน้ำหนักทั้งหมดเท่ากับ 1.06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เท่ากับ 6.45 เซนติเมตร มีน้ำหนักทั้งหมดเท่ากับ 0.6 กิโลกรัม</a:t>
            </a: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65606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CBB87BB-FC5B-406B-8861-5130B83615BC}"/>
              </a:ext>
            </a:extLst>
          </p:cNvPr>
          <p:cNvSpPr txBox="1"/>
          <p:nvPr/>
        </p:nvSpPr>
        <p:spPr>
          <a:xfrm>
            <a:off x="1084360" y="1462791"/>
            <a:ext cx="79425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เพื่อออกแบบระบบควบคุมอุณหภูมิความชื้นและแสงสว่างภายในโรงเรือนเพาะเห็ด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สำหรับการควบคุมโรงเรือนเพาะเห็ด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ชันบนไมโครคอนโทรลเลอร์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6020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1.1  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 ใช้แอปพลิ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41313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7628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CE63253-EF39-4D15-8866-D2508D1EA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84360" y="1462791"/>
            <a:ext cx="83160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2.1  สามารถดูค่าสถานะและควบคุมระบบภายในโรงเรือนได้ผ่านทาง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ชันสามารถใช้งานได้กับไมโครคอนโทรลเลอร์ที่อยู่โรงเรือนเพาะเห็ด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2.3  สามารถนำวินโดว์แอปพลิ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ชันไปติดตั้งที่คอมพิวเตอร์เครื่องอื่นที่เป็นระบบปฏิบัติการวินโดว์แล้วนำแอปพลิ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ชันมาใช้งานได้ทันที</a:t>
            </a:r>
          </a:p>
        </p:txBody>
      </p:sp>
    </p:spTree>
    <p:extLst>
      <p:ext uri="{BB962C8B-B14F-4D97-AF65-F5344CB8AC3E}">
        <p14:creationId xmlns:p14="http://schemas.microsoft.com/office/powerpoint/2010/main" val="1597025613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3597</TotalTime>
  <Words>1603</Words>
  <Application>Microsoft Office PowerPoint</Application>
  <PresentationFormat>แบบจอกว้าง</PresentationFormat>
  <Paragraphs>211</Paragraphs>
  <Slides>68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68</vt:i4>
      </vt:variant>
    </vt:vector>
  </HeadingPairs>
  <TitlesOfParts>
    <vt:vector size="78" baseType="lpstr">
      <vt:lpstr>Arial</vt:lpstr>
      <vt:lpstr>Avenir Next LT Pro</vt:lpstr>
      <vt:lpstr>Calibri</vt:lpstr>
      <vt:lpstr>Cambria Math</vt:lpstr>
      <vt:lpstr>TH Sarabun New</vt:lpstr>
      <vt:lpstr>TH SarabunPSK</vt:lpstr>
      <vt:lpstr>Trebuchet MS</vt:lpstr>
      <vt:lpstr>Wingdings</vt:lpstr>
      <vt:lpstr>Wingdings 3</vt:lpstr>
      <vt:lpstr>เหลี่ยมเพชร</vt:lpstr>
      <vt:lpstr>โรงเพาะเห็ดอัจฉริยะ</vt:lpstr>
      <vt:lpstr>อาจารย์ที่ปรึกษา ดร. เศวษ หงส์ประสิทธิ์  จัดทำโดย  นายนรินทร   สอนชัยภูมิ  นายวรรณณรงค์   สถิตวิทยกูล</vt:lpstr>
      <vt:lpstr>ความเป็นมาและความสำคัญของปัญหา</vt:lpstr>
      <vt:lpstr>ความเป็นมาและความสำคัญของปัญหา</vt:lpstr>
      <vt:lpstr>ความเป็นมาและความสำคัญของปัญหา</vt:lpstr>
      <vt:lpstr>ความเป็นมาและความสำคัญของปัญหา</vt:lpstr>
      <vt:lpstr>วัตถุประสงค์</vt:lpstr>
      <vt:lpstr>ขอบเขต</vt:lpstr>
      <vt:lpstr>ขอบเขต</vt:lpstr>
      <vt:lpstr>ขอบเขต</vt:lpstr>
      <vt:lpstr>โครงสร้างของระบบ</vt:lpstr>
      <vt:lpstr>ฮาร์ดแวร์ระบบควบคุมสภาพแวดล้อมภายในโรงเรือนเพาะเห็ด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การออกแบบวงจรตัวต้านทานตรวจสอบกระแส</vt:lpstr>
      <vt:lpstr>การอ่านค่าแรงดันเอาท์พุทจากวงจรตัวต้านทานตรวจสอบกระแส</vt:lpstr>
      <vt:lpstr>เซ็นเซอร์ AM2315</vt:lpstr>
      <vt:lpstr>เซ็นเซอร์ BH1750FVI</vt:lpstr>
      <vt:lpstr>การควบคุมพัดลมและปั๊มพ่นหมอก</vt:lpstr>
      <vt:lpstr>การควบคุมพัดลมและปั๊มพ่นหมอกในโหมดการทำงานแบบอัตโนมัติ (AUTO)</vt:lpstr>
      <vt:lpstr>การควบคุมความสว่างภายในโรงเรือนเพาะเห็ด</vt:lpstr>
      <vt:lpstr>การควบคุมความสว่างภายในโรงเรือนเพาะเห็ด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โรงเรือนสำหรับเพาะเห็ด</vt:lpstr>
      <vt:lpstr>การออกแบบการสื่อสารผ่าน Lora </vt:lpstr>
      <vt:lpstr>การออกแบบการสื่อสาร Lora ที่ Mushroom Node</vt:lpstr>
      <vt:lpstr>การออกแบบการสื่อสาร Lora ที่ STA Node</vt:lpstr>
      <vt:lpstr>การออกแบบการสื่อสาร Lora ที่ STA Node</vt:lpstr>
      <vt:lpstr>การออกแบบการสื่อสาร Lora ที่ STA Node</vt:lpstr>
      <vt:lpstr>ตัวอย่างการสื่อสาร Lora</vt:lpstr>
      <vt:lpstr>ตัวอย่างการสื่อสาร Lora</vt:lpstr>
      <vt:lpstr>รูปแบบของข้อมูล (Data Format) ที่ส่งมาจาก Mushroom Node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เว็บแอปพลิเคชัน (Web Application)</vt:lpstr>
      <vt:lpstr>การใช้โปรแกรม NGROK ในการทำ Port forwarding เว็บแอปพลิเคชัน (Web Application) </vt:lpstr>
      <vt:lpstr>การใช้โปรแกรม NGROK ในการทำ Port forwarding เว็บแอปพลิเคชัน (Web Application) </vt:lpstr>
      <vt:lpstr>การใช้โปรแกรม NGROK ในการทำ Port forwarding เว็บแอปพลิเคชัน (Web Application) </vt:lpstr>
      <vt:lpstr>วินโดว์แอปพลิเคชัน (Windows Application)</vt:lpstr>
      <vt:lpstr>วินโดว์แอปพลิเคชัน (Windows Application)</vt:lpstr>
      <vt:lpstr>วินโดว์แอปพลิเคชัน (Windows Application)</vt:lpstr>
      <vt:lpstr>การทดลองเพาะเห็ด</vt:lpstr>
      <vt:lpstr>การทดลองเพาะเห็ด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ผลการทดลอง</vt:lpstr>
      <vt:lpstr>สรุปผลการทดลอง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narinthon sonchaiyaphum</dc:creator>
  <cp:lastModifiedBy>narinthon sonchaiyaphum</cp:lastModifiedBy>
  <cp:revision>84</cp:revision>
  <dcterms:created xsi:type="dcterms:W3CDTF">2020-10-01T16:07:24Z</dcterms:created>
  <dcterms:modified xsi:type="dcterms:W3CDTF">2020-12-12T22:44:53Z</dcterms:modified>
</cp:coreProperties>
</file>